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73" r:id="rId15"/>
    <p:sldId id="268" r:id="rId16"/>
    <p:sldId id="269" r:id="rId17"/>
    <p:sldId id="274" r:id="rId18"/>
    <p:sldId id="270" r:id="rId19"/>
    <p:sldId id="271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foplease.com/encyclopedia/social-science/government/bios/bodin-jean" TargetMode="External"/><Relationship Id="rId3" Type="http://schemas.openxmlformats.org/officeDocument/2006/relationships/hyperlink" Target="https://www.infoplease.com/encyclopedia/arts/scholars/antiquarians/valla-lorenzo" TargetMode="External"/><Relationship Id="rId7" Type="http://schemas.openxmlformats.org/officeDocument/2006/relationships/hyperlink" Target="https://www.infoplease.com/encyclopedia/arts/scholars/european-bios/guicciardini-francesco" TargetMode="External"/><Relationship Id="rId2" Type="http://schemas.openxmlformats.org/officeDocument/2006/relationships/hyperlink" Target="https://www.infoplease.com/encyclopedia/arts/world-lit/italian-bios/petrar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foplease.com/encyclopedia/social-science/government/bios/machiavelli-niccolo" TargetMode="External"/><Relationship Id="rId5" Type="http://schemas.openxmlformats.org/officeDocument/2006/relationships/hyperlink" Target="https://www.infoplease.com/encyclopedia/religion/philosophy/bios/vives-juan-luis" TargetMode="External"/><Relationship Id="rId4" Type="http://schemas.openxmlformats.org/officeDocument/2006/relationships/hyperlink" Target="https://www.infoplease.com/encyclopedia/social-science/government/bios/marsilius-of-padua" TargetMode="External"/><Relationship Id="rId9" Type="http://schemas.openxmlformats.org/officeDocument/2006/relationships/hyperlink" Target="https://www.infoplease.com/encyclopedia/religion/christian/general-bios/mabillon-jea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please.com/encyclopedia/religion/philosophy/bios/montesquieu" TargetMode="External"/><Relationship Id="rId2" Type="http://schemas.openxmlformats.org/officeDocument/2006/relationships/hyperlink" Target="https://www.infoplease.com/encyclopedia/arts/world-lit/french-bios/voltaire-francois-marie-arouet-d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Buste_de_Voltaire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please.com/encyclopedia/arts/scholars/european-bios/mommsen-theodor" TargetMode="External"/><Relationship Id="rId2" Type="http://schemas.openxmlformats.org/officeDocument/2006/relationships/hyperlink" Target="https://www.infoplease.com/encyclopedia/arts/scholars/european-bios/ranke-leopold-v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foplease.com/encyclopedia/arts/scholars/european-bios/droysen-johann-gusta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n.wikipedia.org/wiki/File:Leopold_Von_Ranke_1877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please.com/encyclopedia/arts/scholars/european-bios/spengler-oswald" TargetMode="External"/><Relationship Id="rId2" Type="http://schemas.openxmlformats.org/officeDocument/2006/relationships/hyperlink" Target="https://www.infoplease.com/encyclopedia/religion/philosophy/bios/hegel-georg-wilhelm-friedri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foplease.com/encyclopedia/social-science/government/bios/marx-karl" TargetMode="External"/><Relationship Id="rId5" Type="http://schemas.openxmlformats.org/officeDocument/2006/relationships/hyperlink" Target="https://www.infoplease.com/encyclopedia/social-science/economy/bios/toynbee-arnold" TargetMode="External"/><Relationship Id="rId4" Type="http://schemas.openxmlformats.org/officeDocument/2006/relationships/hyperlink" Target="https://www.infoplease.com/encyclopedia/religion/philosophy/bios/croce-benedetto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istoriography" TargetMode="External"/><Relationship Id="rId2" Type="http://schemas.openxmlformats.org/officeDocument/2006/relationships/hyperlink" Target="https://en.wikipedia.org/wiki/Annales_schoo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Marc_Bloch" TargetMode="External"/><Relationship Id="rId4" Type="http://schemas.openxmlformats.org/officeDocument/2006/relationships/hyperlink" Target="https://en.wikipedia.org/wiki/Strasbou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n.wikipedia.org/wiki/File:Marc_Bloch.jpg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he_Peasant_War_in_Germany" TargetMode="External"/><Relationship Id="rId3" Type="http://schemas.openxmlformats.org/officeDocument/2006/relationships/hyperlink" Target="https://en.wikipedia.org/wiki/Marxism" TargetMode="External"/><Relationship Id="rId7" Type="http://schemas.openxmlformats.org/officeDocument/2006/relationships/hyperlink" Target="https://en.wikipedia.org/wiki/Friedrich_Engels" TargetMode="External"/><Relationship Id="rId2" Type="http://schemas.openxmlformats.org/officeDocument/2006/relationships/hyperlink" Target="https://en.wikipedia.org/wiki/Marxist_historiograph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istorical_materialism" TargetMode="External"/><Relationship Id="rId11" Type="http://schemas.openxmlformats.org/officeDocument/2006/relationships/hyperlink" Target="https://en.wikipedia.org/wiki/Socialist" TargetMode="External"/><Relationship Id="rId5" Type="http://schemas.openxmlformats.org/officeDocument/2006/relationships/hyperlink" Target="https://en.wikipedia.org/wiki/Economic" TargetMode="External"/><Relationship Id="rId10" Type="http://schemas.openxmlformats.org/officeDocument/2006/relationships/hyperlink" Target="https://en.wikipedia.org/wiki/The_Condition_of_the_Working_Class_in_England_in_1844" TargetMode="External"/><Relationship Id="rId4" Type="http://schemas.openxmlformats.org/officeDocument/2006/relationships/hyperlink" Target="https://en.wikipedia.org/wiki/Social_class" TargetMode="External"/><Relationship Id="rId9" Type="http://schemas.openxmlformats.org/officeDocument/2006/relationships/hyperlink" Target="https://en.wikipedia.org/wiki/People's_history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testantism" TargetMode="External"/><Relationship Id="rId2" Type="http://schemas.openxmlformats.org/officeDocument/2006/relationships/hyperlink" Target="https://en.wikipedia.org/wiki/Max_Web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The_Making_of_the_English_Working_Class" TargetMode="External"/><Relationship Id="rId4" Type="http://schemas.openxmlformats.org/officeDocument/2006/relationships/hyperlink" Target="https://en.wikipedia.org/wiki/E._P._Thomps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please.com/encyclopedia/arts/scholars/ancient-history-bios/herodotu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please.com/encyclopedia/arts/scholars/ancient-history-bios/thucydid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please.com/encyclopedia/arts/scholars/ancient-history-bios/xenoph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please.com/encyclopedia/arts/scholars/ancient-history-bios/dio-cassius" TargetMode="External"/><Relationship Id="rId2" Type="http://schemas.openxmlformats.org/officeDocument/2006/relationships/hyperlink" Target="https://www.infoplease.com/encyclopedia/arts/scholars/ancient-history-bios/polybi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foplease.com/encyclopedia/arts/scholars/ancient-history-bios/liv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arly_medieval" TargetMode="External"/><Relationship Id="rId2" Type="http://schemas.openxmlformats.org/officeDocument/2006/relationships/hyperlink" Target="https://en.wikipedia.org/wiki/Middle_Ag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istoriography" TargetMode="External"/><Relationship Id="rId5" Type="http://schemas.openxmlformats.org/officeDocument/2006/relationships/hyperlink" Target="https://en.wikipedia.org/wiki/Chronicle" TargetMode="External"/><Relationship Id="rId4" Type="http://schemas.openxmlformats.org/officeDocument/2006/relationships/hyperlink" Target="https://en.wikipedia.org/wiki/Annal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please.com/encyclopedia/arts/scholars/european-bios/otto-of-freising" TargetMode="External"/><Relationship Id="rId2" Type="http://schemas.openxmlformats.org/officeDocument/2006/relationships/hyperlink" Target="https://www.infoplease.com/encyclopedia/arts/scholars/european-bios/saxo-grammatic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foplease.com/encyclopedia/arts/scholars/european-bios/william-of-tyre" TargetMode="External"/><Relationship Id="rId4" Type="http://schemas.openxmlformats.org/officeDocument/2006/relationships/hyperlink" Target="https://www.infoplease.com/encyclopedia/arts/scholars/historian-british/roger-of-wendove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please.com/encyclopedia/arts/scholars/european-bios/froissart-jean" TargetMode="External"/><Relationship Id="rId2" Type="http://schemas.openxmlformats.org/officeDocument/2006/relationships/hyperlink" Target="https://www.infoplease.com/encyclopedia/arts/scholars/european-bios/joinville-jean-sire-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foplease.com/encyclopedia/arts/scholars/european-bios/comines-philippe-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59971D-0770-4D96-8FFF-FD63A5256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9782" y="1122363"/>
            <a:ext cx="7218217" cy="2387600"/>
          </a:xfrm>
        </p:spPr>
        <p:txBody>
          <a:bodyPr/>
          <a:lstStyle/>
          <a:p>
            <a:r>
              <a:rPr lang="en-IN" sz="3200" b="1" u="sng" dirty="0" smtClean="0"/>
              <a:t>Western </a:t>
            </a:r>
            <a:r>
              <a:rPr lang="en-IN" sz="3200" b="1" u="sng" dirty="0"/>
              <a:t>Historiography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E13F0E-BA42-4FA7-8F0D-ED18B4985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195831" cy="1655762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                                                                      NAME- SUMAN PATRA </a:t>
            </a:r>
          </a:p>
          <a:p>
            <a:r>
              <a:rPr lang="en-IN" dirty="0"/>
              <a:t>                                                                      ASSISTANT </a:t>
            </a:r>
            <a:r>
              <a:rPr lang="en-IN" dirty="0" err="1" smtClean="0"/>
              <a:t>PROFESSOr</a:t>
            </a:r>
            <a:endParaRPr lang="en-IN" dirty="0" smtClean="0"/>
          </a:p>
          <a:p>
            <a:r>
              <a:rPr lang="en-IN" dirty="0" smtClean="0"/>
              <a:t>                                                                     Department of history</a:t>
            </a:r>
            <a:endParaRPr lang="en-IN" dirty="0"/>
          </a:p>
          <a:p>
            <a:r>
              <a:rPr lang="en-IN" dirty="0"/>
              <a:t>                                                                  CHANDIDAS MAHAVIDYALAYA.</a:t>
            </a:r>
          </a:p>
        </p:txBody>
      </p:sp>
    </p:spTree>
    <p:extLst>
      <p:ext uri="{BB962C8B-B14F-4D97-AF65-F5344CB8AC3E}">
        <p14:creationId xmlns:p14="http://schemas.microsoft.com/office/powerpoint/2010/main" xmlns="" val="3103954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A915B9-9850-4B11-9076-7AD5D052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         </a:t>
            </a:r>
            <a:r>
              <a:rPr lang="en-IN" b="1" u="sng" dirty="0"/>
              <a:t>Renaissance Historiography</a:t>
            </a:r>
            <a:r>
              <a:rPr lang="en-IN" u="sng" dirty="0"/>
              <a:t/>
            </a:r>
            <a:br>
              <a:rPr lang="en-IN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D6F3FB-AFE7-49C9-861F-BC557688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     The humanism of the Renaissance revolutionized historiography, for it placed emphasis on textual criticism and on a critical attitude toward documents and sources. Men such as </a:t>
            </a:r>
            <a:r>
              <a:rPr lang="en-IN" u="sng" dirty="0">
                <a:hlinkClick r:id="rId2"/>
              </a:rPr>
              <a:t>Petrarch </a:t>
            </a:r>
            <a:r>
              <a:rPr lang="en-IN" dirty="0"/>
              <a:t>, Lorenzo </a:t>
            </a:r>
            <a:r>
              <a:rPr lang="en-IN" u="sng" dirty="0">
                <a:hlinkClick r:id="rId3"/>
              </a:rPr>
              <a:t>Valla </a:t>
            </a:r>
            <a:r>
              <a:rPr lang="en-IN" dirty="0"/>
              <a:t>, </a:t>
            </a:r>
            <a:r>
              <a:rPr lang="en-IN" u="sng" dirty="0" err="1">
                <a:hlinkClick r:id="rId4"/>
              </a:rPr>
              <a:t>Marsilius</a:t>
            </a:r>
            <a:r>
              <a:rPr lang="en-IN" u="sng" dirty="0">
                <a:hlinkClick r:id="rId4"/>
              </a:rPr>
              <a:t> of Padua </a:t>
            </a:r>
            <a:r>
              <a:rPr lang="en-IN" dirty="0"/>
              <a:t>, and Juan Luis </a:t>
            </a:r>
            <a:r>
              <a:rPr lang="en-IN" u="sng" dirty="0" err="1">
                <a:hlinkClick r:id="rId5"/>
              </a:rPr>
              <a:t>Vives</a:t>
            </a:r>
            <a:r>
              <a:rPr lang="en-IN" u="sng" dirty="0">
                <a:hlinkClick r:id="rId5"/>
              </a:rPr>
              <a:t> </a:t>
            </a:r>
            <a:r>
              <a:rPr lang="en-IN" dirty="0"/>
              <a:t>did much to produce a more critical attitude toward the past.</a:t>
            </a:r>
          </a:p>
          <a:p>
            <a:r>
              <a:rPr lang="en-IN" dirty="0"/>
              <a:t>     Revival of classical learning immediately affected historians, and in one sense Niccolò </a:t>
            </a:r>
            <a:r>
              <a:rPr lang="en-IN" u="sng" dirty="0">
                <a:hlinkClick r:id="rId6"/>
              </a:rPr>
              <a:t>Machiavelli </a:t>
            </a:r>
            <a:r>
              <a:rPr lang="en-IN" dirty="0"/>
              <a:t>and Francesco </a:t>
            </a:r>
            <a:r>
              <a:rPr lang="en-IN" u="sng" dirty="0" err="1">
                <a:hlinkClick r:id="rId7"/>
              </a:rPr>
              <a:t>Guicciardini</a:t>
            </a:r>
            <a:r>
              <a:rPr lang="en-IN" u="sng" dirty="0">
                <a:hlinkClick r:id="rId7"/>
              </a:rPr>
              <a:t> </a:t>
            </a:r>
            <a:r>
              <a:rPr lang="en-IN" dirty="0"/>
              <a:t>followed in the steps of Greek and Roman historians, although their work was original and immediate. </a:t>
            </a:r>
          </a:p>
          <a:p>
            <a:r>
              <a:rPr lang="en-IN" dirty="0"/>
              <a:t>     Critical methods in history were forwarded in the 16th and 17th cent. by the writings of Jean </a:t>
            </a:r>
            <a:r>
              <a:rPr lang="en-IN" u="sng" dirty="0" err="1">
                <a:hlinkClick r:id="rId8"/>
              </a:rPr>
              <a:t>Bodin</a:t>
            </a:r>
            <a:r>
              <a:rPr lang="en-IN" u="sng" dirty="0">
                <a:hlinkClick r:id="rId8"/>
              </a:rPr>
              <a:t> </a:t>
            </a:r>
            <a:r>
              <a:rPr lang="en-IN" dirty="0"/>
              <a:t>and Jean </a:t>
            </a:r>
            <a:r>
              <a:rPr lang="en-IN" u="sng" dirty="0" err="1">
                <a:hlinkClick r:id="rId9"/>
              </a:rPr>
              <a:t>Mabillon</a:t>
            </a:r>
            <a:r>
              <a:rPr lang="en-IN" u="sng" dirty="0">
                <a:hlinkClick r:id="rId9"/>
              </a:rPr>
              <a:t> </a:t>
            </a:r>
            <a:r>
              <a:rPr lang="en-IN" u="sng" dirty="0"/>
              <a:t>.</a:t>
            </a:r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7799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0E1242-FE3B-417B-90C7-E9611B04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u="sng" dirty="0"/>
              <a:t>History in the Eighteenth and Nineteenth Centuries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22FA90-64DE-4451-AA9D-5D001D485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    The historians of the Enlightenment wrote broad accounts of social and cultural epochs. </a:t>
            </a:r>
            <a:r>
              <a:rPr lang="en-IN" u="sng" dirty="0">
                <a:hlinkClick r:id="rId2"/>
              </a:rPr>
              <a:t>Voltaire </a:t>
            </a:r>
            <a:r>
              <a:rPr lang="en-IN" dirty="0"/>
              <a:t>cultivated the wider, universal view of history, stressing its social and moral aspects. </a:t>
            </a:r>
          </a:p>
          <a:p>
            <a:r>
              <a:rPr lang="en-IN" dirty="0"/>
              <a:t>    The attempt to get back to the fundamental natural bases of human development was implicit in the </a:t>
            </a:r>
            <a:r>
              <a:rPr lang="en-IN" i="1" u="sng" dirty="0"/>
              <a:t>Esprit des </a:t>
            </a:r>
            <a:r>
              <a:rPr lang="en-IN" i="1" u="sng" dirty="0" err="1"/>
              <a:t>lois</a:t>
            </a:r>
            <a:r>
              <a:rPr lang="en-IN" i="1" u="sng" dirty="0"/>
              <a:t>(The Spirit of Laws)</a:t>
            </a:r>
            <a:r>
              <a:rPr lang="en-IN" i="1" dirty="0"/>
              <a:t> </a:t>
            </a:r>
            <a:r>
              <a:rPr lang="en-IN" dirty="0"/>
              <a:t>of </a:t>
            </a:r>
            <a:r>
              <a:rPr lang="en-IN" u="sng" dirty="0">
                <a:hlinkClick r:id="rId3"/>
              </a:rPr>
              <a:t>Montesquieu </a:t>
            </a:r>
            <a:r>
              <a:rPr lang="en-IN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92658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xmlns="" id="{607948EA-5033-4F69-B31B-427C3737ED3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5907" y="1224793"/>
            <a:ext cx="2820186" cy="355964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E266313-A5F2-4731-9219-C2F26E39CE60}"/>
              </a:ext>
            </a:extLst>
          </p:cNvPr>
          <p:cNvSpPr txBox="1"/>
          <p:nvPr/>
        </p:nvSpPr>
        <p:spPr>
          <a:xfrm>
            <a:off x="5561900" y="5150840"/>
            <a:ext cx="1585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VOLTAIRE</a:t>
            </a:r>
          </a:p>
        </p:txBody>
      </p:sp>
    </p:spTree>
    <p:extLst>
      <p:ext uri="{BB962C8B-B14F-4D97-AF65-F5344CB8AC3E}">
        <p14:creationId xmlns:p14="http://schemas.microsoft.com/office/powerpoint/2010/main" xmlns="" val="3735659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B2A636-C77F-4692-B0E2-7A2AD477C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131" y="618518"/>
            <a:ext cx="9319279" cy="1478570"/>
          </a:xfrm>
        </p:spPr>
        <p:txBody>
          <a:bodyPr/>
          <a:lstStyle/>
          <a:p>
            <a:r>
              <a:rPr lang="en-IN" dirty="0"/>
              <a:t>      </a:t>
            </a:r>
            <a:r>
              <a:rPr lang="en-IN" u="sng" dirty="0"/>
              <a:t>19</a:t>
            </a:r>
            <a:r>
              <a:rPr lang="en-IN" u="sng" baseline="30000" dirty="0"/>
              <a:t>th</a:t>
            </a:r>
            <a:r>
              <a:rPr lang="en-IN" u="sng" dirty="0"/>
              <a:t> century historiography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57930A-936D-45D7-9D02-14F421FBB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      The father of the new objective school was the great Leopold von </a:t>
            </a:r>
            <a:r>
              <a:rPr lang="en-IN" u="sng" dirty="0">
                <a:hlinkClick r:id="rId2"/>
              </a:rPr>
              <a:t>Ranke </a:t>
            </a:r>
            <a:r>
              <a:rPr lang="en-IN" dirty="0"/>
              <a:t>. His efforts and those of his successors, notably Theodor </a:t>
            </a:r>
            <a:r>
              <a:rPr lang="en-IN" u="sng" dirty="0">
                <a:hlinkClick r:id="rId3"/>
              </a:rPr>
              <a:t>Mommsen </a:t>
            </a:r>
            <a:r>
              <a:rPr lang="en-IN" dirty="0"/>
              <a:t>, Johann Gustav </a:t>
            </a:r>
            <a:r>
              <a:rPr lang="en-IN" u="sng" dirty="0" err="1">
                <a:hlinkClick r:id="rId4"/>
              </a:rPr>
              <a:t>Droysen</a:t>
            </a:r>
            <a:r>
              <a:rPr lang="en-IN" u="sng" dirty="0">
                <a:hlinkClick r:id="rId4"/>
              </a:rPr>
              <a:t> </a:t>
            </a:r>
            <a:r>
              <a:rPr lang="en-IN" dirty="0"/>
              <a:t>established canons of criticism and historical methods. </a:t>
            </a:r>
          </a:p>
          <a:p>
            <a:r>
              <a:rPr lang="en-IN" dirty="0"/>
              <a:t>      This German school made history writing into a profession and founded the formal academic study of history, though they fell short of their ideal of writing about the past  as it actually happened. </a:t>
            </a:r>
          </a:p>
        </p:txBody>
      </p:sp>
    </p:spTree>
    <p:extLst>
      <p:ext uri="{BB962C8B-B14F-4D97-AF65-F5344CB8AC3E}">
        <p14:creationId xmlns:p14="http://schemas.microsoft.com/office/powerpoint/2010/main" xmlns="" val="2502701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xmlns="" id="{B05DCEAC-F7A3-4A9F-AEA7-871C0FCFCF1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2826" y="1174459"/>
            <a:ext cx="4060271" cy="33451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7484AFA-7FEC-4C97-A523-7F1528A6D540}"/>
              </a:ext>
            </a:extLst>
          </p:cNvPr>
          <p:cNvSpPr txBox="1"/>
          <p:nvPr/>
        </p:nvSpPr>
        <p:spPr>
          <a:xfrm>
            <a:off x="5654180" y="4915949"/>
            <a:ext cx="1300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RANKE</a:t>
            </a:r>
          </a:p>
        </p:txBody>
      </p:sp>
    </p:spTree>
    <p:extLst>
      <p:ext uri="{BB962C8B-B14F-4D97-AF65-F5344CB8AC3E}">
        <p14:creationId xmlns:p14="http://schemas.microsoft.com/office/powerpoint/2010/main" xmlns="" val="4283471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D8C354-02CD-41A0-856F-6F8EDD54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99627"/>
            <a:ext cx="9905999" cy="4591574"/>
          </a:xfrm>
        </p:spPr>
        <p:txBody>
          <a:bodyPr/>
          <a:lstStyle/>
          <a:p>
            <a:pPr algn="just"/>
            <a:r>
              <a:rPr lang="en-IN" dirty="0"/>
              <a:t>          The broader interest in the philosophy of history had not died, and the philosophy of Georg Wilhelm Friedrich </a:t>
            </a:r>
            <a:r>
              <a:rPr lang="en-IN" u="sng" dirty="0">
                <a:hlinkClick r:id="rId2"/>
              </a:rPr>
              <a:t>Hegel </a:t>
            </a:r>
            <a:r>
              <a:rPr lang="en-IN" dirty="0"/>
              <a:t>had created a school of idealistic historians. Other philosophical views were reflected in general theories, some of the later figures being Oswald </a:t>
            </a:r>
            <a:r>
              <a:rPr lang="en-IN" u="sng" dirty="0">
                <a:hlinkClick r:id="rId3"/>
              </a:rPr>
              <a:t>Spengler </a:t>
            </a:r>
            <a:r>
              <a:rPr lang="en-IN" dirty="0"/>
              <a:t>, Benedetto </a:t>
            </a:r>
            <a:r>
              <a:rPr lang="en-IN" u="sng" dirty="0">
                <a:hlinkClick r:id="rId4"/>
              </a:rPr>
              <a:t>Croce </a:t>
            </a:r>
            <a:r>
              <a:rPr lang="en-IN" dirty="0"/>
              <a:t>, and Arnold </a:t>
            </a:r>
            <a:r>
              <a:rPr lang="en-IN" u="sng" dirty="0">
                <a:hlinkClick r:id="rId5"/>
              </a:rPr>
              <a:t>Toynbee </a:t>
            </a:r>
            <a:r>
              <a:rPr lang="en-IN" dirty="0"/>
              <a:t>. </a:t>
            </a:r>
          </a:p>
          <a:p>
            <a:pPr algn="just"/>
            <a:r>
              <a:rPr lang="en-IN" dirty="0"/>
              <a:t>          The theories of Karl </a:t>
            </a:r>
            <a:r>
              <a:rPr lang="en-IN" u="sng" dirty="0">
                <a:hlinkClick r:id="rId6"/>
              </a:rPr>
              <a:t>Marx </a:t>
            </a:r>
            <a:r>
              <a:rPr lang="en-IN" dirty="0"/>
              <a:t>not only set in motion a continuing series of interpretations of history from the Marxist economic point of view but also affected historians of all other schools. </a:t>
            </a:r>
          </a:p>
        </p:txBody>
      </p:sp>
    </p:spTree>
    <p:extLst>
      <p:ext uri="{BB962C8B-B14F-4D97-AF65-F5344CB8AC3E}">
        <p14:creationId xmlns:p14="http://schemas.microsoft.com/office/powerpoint/2010/main" xmlns="" val="3257119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183B7F-438E-4604-BA19-418553841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635" y="618518"/>
            <a:ext cx="9092776" cy="1478570"/>
          </a:xfrm>
        </p:spPr>
        <p:txBody>
          <a:bodyPr/>
          <a:lstStyle/>
          <a:p>
            <a:r>
              <a:rPr lang="en-IN" b="1" dirty="0"/>
              <a:t>        </a:t>
            </a:r>
            <a:r>
              <a:rPr lang="en-IN" dirty="0"/>
              <a:t/>
            </a:r>
            <a:br>
              <a:rPr lang="en-IN" dirty="0"/>
            </a:br>
            <a:r>
              <a:rPr lang="en-IN" b="1" u="sng" dirty="0"/>
              <a:t>History in the Twentieth Century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711ACB-576C-4941-96CD-3B3B73DFE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3200" b="1" u="sng" dirty="0"/>
              <a:t>France: </a:t>
            </a:r>
            <a:r>
              <a:rPr lang="en-IN" sz="3200" b="1" i="1" u="sng" dirty="0"/>
              <a:t>Annales</a:t>
            </a:r>
            <a:r>
              <a:rPr lang="en-IN" sz="3200" b="1" u="sng" dirty="0"/>
              <a:t> school: </a:t>
            </a:r>
          </a:p>
          <a:p>
            <a:r>
              <a:rPr lang="en-IN" dirty="0"/>
              <a:t>     The French </a:t>
            </a:r>
            <a:r>
              <a:rPr lang="en-IN" i="1" u="sng" dirty="0">
                <a:hlinkClick r:id="rId2" tooltip="Annales school"/>
              </a:rPr>
              <a:t>Annales</a:t>
            </a:r>
            <a:r>
              <a:rPr lang="en-IN" u="sng" dirty="0">
                <a:hlinkClick r:id="rId2" tooltip="Annales school"/>
              </a:rPr>
              <a:t> school</a:t>
            </a:r>
            <a:r>
              <a:rPr lang="en-IN" dirty="0"/>
              <a:t> radically changed the focus of historical research in France during the 20th century by stressing long-term social history, rather than political or diplomatic themes. The school emphasized the use of quantification and the paying of special attention to geography.</a:t>
            </a:r>
            <a:r>
              <a:rPr lang="en-IN" u="sng" baseline="30000" dirty="0">
                <a:hlinkClick r:id="rId3"/>
              </a:rPr>
              <a:t>[68]</a:t>
            </a:r>
            <a:r>
              <a:rPr lang="en-IN" u="sng" baseline="30000" dirty="0">
                <a:hlinkClick r:id="rId3"/>
              </a:rPr>
              <a:t>[69]</a:t>
            </a:r>
            <a:endParaRPr lang="en-IN" dirty="0"/>
          </a:p>
          <a:p>
            <a:r>
              <a:rPr lang="en-IN" dirty="0"/>
              <a:t>     The </a:t>
            </a:r>
            <a:r>
              <a:rPr lang="en-IN" i="1" dirty="0"/>
              <a:t>Annales </a:t>
            </a:r>
            <a:r>
              <a:rPr lang="en-IN" i="1" dirty="0" err="1"/>
              <a:t>d'histoire</a:t>
            </a:r>
            <a:r>
              <a:rPr lang="en-IN" i="1" dirty="0"/>
              <a:t> </a:t>
            </a:r>
            <a:r>
              <a:rPr lang="en-IN" i="1" dirty="0" err="1"/>
              <a:t>économique</a:t>
            </a:r>
            <a:r>
              <a:rPr lang="en-IN" i="1" dirty="0"/>
              <a:t> et </a:t>
            </a:r>
            <a:r>
              <a:rPr lang="en-IN" i="1" dirty="0" err="1"/>
              <a:t>sociale</a:t>
            </a:r>
            <a:r>
              <a:rPr lang="en-IN" dirty="0"/>
              <a:t> journal was founded in 1929 in </a:t>
            </a:r>
            <a:r>
              <a:rPr lang="en-IN" u="sng" dirty="0">
                <a:hlinkClick r:id="rId4" tooltip="Strasbourg"/>
              </a:rPr>
              <a:t>Strasbourg</a:t>
            </a:r>
            <a:r>
              <a:rPr lang="en-IN" dirty="0"/>
              <a:t> by </a:t>
            </a:r>
            <a:r>
              <a:rPr lang="en-IN" u="sng" dirty="0">
                <a:hlinkClick r:id="rId5" tooltip="Marc Bloch"/>
              </a:rPr>
              <a:t>Marc Bloch</a:t>
            </a:r>
            <a:r>
              <a:rPr lang="en-IN" dirty="0"/>
              <a:t> and </a:t>
            </a:r>
            <a:r>
              <a:rPr lang="en-IN" u="sng" dirty="0"/>
              <a:t>Lucien </a:t>
            </a:r>
            <a:r>
              <a:rPr lang="en-IN" u="sng" dirty="0" err="1"/>
              <a:t>Febvre</a:t>
            </a:r>
            <a:r>
              <a:rPr lang="en-IN" u="sng" dirty="0"/>
              <a:t>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49730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xmlns="" id="{9F6ADBB8-D2C3-4C89-8250-B2975FC597F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1666" y="1384184"/>
            <a:ext cx="2383959" cy="370793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9BACCC-B30D-4C08-B63C-2680E0B7DB2E}"/>
              </a:ext>
            </a:extLst>
          </p:cNvPr>
          <p:cNvSpPr txBox="1"/>
          <p:nvPr/>
        </p:nvSpPr>
        <p:spPr>
          <a:xfrm>
            <a:off x="4832059" y="5352176"/>
            <a:ext cx="2457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MARC BLOCH</a:t>
            </a:r>
          </a:p>
        </p:txBody>
      </p:sp>
    </p:spTree>
    <p:extLst>
      <p:ext uri="{BB962C8B-B14F-4D97-AF65-F5344CB8AC3E}">
        <p14:creationId xmlns:p14="http://schemas.microsoft.com/office/powerpoint/2010/main" xmlns="" val="4015802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C91B69-D2D4-45C8-8E1C-AFB22DB18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57681"/>
            <a:ext cx="9905999" cy="4633520"/>
          </a:xfrm>
        </p:spPr>
        <p:txBody>
          <a:bodyPr>
            <a:normAutofit fontScale="92500" lnSpcReduction="20000"/>
          </a:bodyPr>
          <a:lstStyle/>
          <a:p>
            <a:r>
              <a:rPr lang="en-IN" sz="5100" b="1" dirty="0"/>
              <a:t>              </a:t>
            </a:r>
            <a:r>
              <a:rPr lang="en-IN" sz="5100" b="1" u="sng" dirty="0"/>
              <a:t>Marxist historiography</a:t>
            </a:r>
            <a:endParaRPr lang="en-IN" u="sng" dirty="0"/>
          </a:p>
          <a:p>
            <a:r>
              <a:rPr lang="en-IN" dirty="0">
                <a:hlinkClick r:id="rId2" tooltip="Marxist historiography"/>
              </a:rPr>
              <a:t>Marxist historiography</a:t>
            </a:r>
            <a:r>
              <a:rPr lang="en-IN" dirty="0"/>
              <a:t> developed as a school of historiography influenced by the chief tenets of </a:t>
            </a:r>
            <a:r>
              <a:rPr lang="en-IN" u="sng" dirty="0">
                <a:hlinkClick r:id="rId3" tooltip="Marxism"/>
              </a:rPr>
              <a:t>Marxism</a:t>
            </a:r>
            <a:r>
              <a:rPr lang="en-IN" dirty="0"/>
              <a:t>, including the centrality of </a:t>
            </a:r>
            <a:r>
              <a:rPr lang="en-IN" u="sng" dirty="0">
                <a:hlinkClick r:id="rId4" tooltip="Social class"/>
              </a:rPr>
              <a:t>social class</a:t>
            </a:r>
            <a:r>
              <a:rPr lang="en-IN" dirty="0"/>
              <a:t> and </a:t>
            </a:r>
            <a:r>
              <a:rPr lang="en-IN" u="sng" dirty="0">
                <a:hlinkClick r:id="rId5" tooltip="Economic"/>
              </a:rPr>
              <a:t>economic</a:t>
            </a:r>
            <a:r>
              <a:rPr lang="en-IN" dirty="0"/>
              <a:t> constraints in determining historical outcomes (</a:t>
            </a:r>
            <a:r>
              <a:rPr lang="en-IN" u="sng" dirty="0">
                <a:hlinkClick r:id="rId6" tooltip="Historical materialism"/>
              </a:rPr>
              <a:t>historical materialism</a:t>
            </a:r>
            <a:r>
              <a:rPr lang="en-IN" dirty="0"/>
              <a:t>).</a:t>
            </a:r>
          </a:p>
          <a:p>
            <a:r>
              <a:rPr lang="en-IN" dirty="0"/>
              <a:t>         </a:t>
            </a:r>
            <a:r>
              <a:rPr lang="en-IN" u="sng" dirty="0">
                <a:hlinkClick r:id="rId7" tooltip="Friedrich Engels"/>
              </a:rPr>
              <a:t>Friedrich Engels</a:t>
            </a:r>
            <a:r>
              <a:rPr lang="en-IN" dirty="0"/>
              <a:t> wrote </a:t>
            </a:r>
            <a:r>
              <a:rPr lang="en-IN" i="1" u="sng" dirty="0">
                <a:hlinkClick r:id="rId8" tooltip="The Peasant War in Germany"/>
              </a:rPr>
              <a:t>The Peasant War in Germany</a:t>
            </a:r>
            <a:r>
              <a:rPr lang="en-IN" dirty="0"/>
              <a:t>, which analysed social warfare in early Protestant Germany in terms of emerging capitalist classes. Although it lacked a rigorous engagement with archival sources, it indicated an early interest in </a:t>
            </a:r>
            <a:r>
              <a:rPr lang="en-IN" u="sng" dirty="0">
                <a:hlinkClick r:id="rId9" tooltip="People's history"/>
              </a:rPr>
              <a:t>history from below</a:t>
            </a:r>
            <a:r>
              <a:rPr lang="en-IN" dirty="0"/>
              <a:t> and class analysis, and it attempts a dialectical analysis. Another treatise of Engels, </a:t>
            </a:r>
            <a:r>
              <a:rPr lang="en-IN" i="1" u="sng" dirty="0">
                <a:hlinkClick r:id="rId10" tooltip="The Condition of the Working Class in England in 1844"/>
              </a:rPr>
              <a:t>The Condition of the Working Class in England in 1844</a:t>
            </a:r>
            <a:r>
              <a:rPr lang="en-IN" dirty="0"/>
              <a:t>, was salient in creating the </a:t>
            </a:r>
            <a:r>
              <a:rPr lang="en-IN" u="sng" dirty="0">
                <a:hlinkClick r:id="rId11" tooltip="Socialist"/>
              </a:rPr>
              <a:t>socialist</a:t>
            </a:r>
            <a:r>
              <a:rPr lang="en-IN" dirty="0"/>
              <a:t> impetus in British politics.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33668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789DB5-7B77-461D-BF96-CAE671870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u="sng" dirty="0">
                <a:hlinkClick r:id="rId2" tooltip="Max Weber"/>
              </a:rPr>
              <a:t>Max Weber</a:t>
            </a:r>
            <a:r>
              <a:rPr lang="en-IN" dirty="0"/>
              <a:t>'s thesis on the connection between the appearance of </a:t>
            </a:r>
            <a:r>
              <a:rPr lang="en-IN" u="sng" dirty="0">
                <a:hlinkClick r:id="rId3" tooltip="Protestantism"/>
              </a:rPr>
              <a:t>Protestantism</a:t>
            </a:r>
            <a:r>
              <a:rPr lang="en-IN" dirty="0"/>
              <a:t> and the rise of capitalism. </a:t>
            </a:r>
          </a:p>
          <a:p>
            <a:r>
              <a:rPr lang="en-IN" dirty="0"/>
              <a:t>Christopher Hill's studies on 17th-century English history were widely acknowledged and recognised as representative of this school.</a:t>
            </a:r>
            <a:endParaRPr lang="en-IN" u="sng" baseline="30000" dirty="0"/>
          </a:p>
          <a:p>
            <a:r>
              <a:rPr lang="en-IN" u="sng" dirty="0">
                <a:hlinkClick r:id="rId4" tooltip="E. P. Thompson"/>
              </a:rPr>
              <a:t>E. P. Thompson</a:t>
            </a:r>
            <a:r>
              <a:rPr lang="en-IN" dirty="0"/>
              <a:t> pioneered the study of history from below in his work, </a:t>
            </a:r>
            <a:r>
              <a:rPr lang="en-IN" i="1" u="sng" dirty="0">
                <a:hlinkClick r:id="rId5" tooltip="The Making of the English Working Class"/>
              </a:rPr>
              <a:t>The Making of the English Working Class</a:t>
            </a:r>
            <a:r>
              <a:rPr lang="en-IN" dirty="0"/>
              <a:t>, published in 1963. </a:t>
            </a:r>
          </a:p>
        </p:txBody>
      </p:sp>
    </p:spTree>
    <p:extLst>
      <p:ext uri="{BB962C8B-B14F-4D97-AF65-F5344CB8AC3E}">
        <p14:creationId xmlns:p14="http://schemas.microsoft.com/office/powerpoint/2010/main" xmlns="" val="379127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E0282A-AB72-4604-95D9-FA308FD34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     </a:t>
            </a:r>
            <a:r>
              <a:rPr lang="en-IN" b="1" u="sng" dirty="0"/>
              <a:t>Greek and Roman Historiography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D0EA0F-E471-45AD-93DB-8FDC620AE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Herodotus </a:t>
            </a:r>
            <a:r>
              <a:rPr lang="en-IN" dirty="0"/>
              <a:t>is considered the first historian( FATHER OF HISTORY), because in his work appears the conscious desire to record all the significant and noteworthy circumstances surrounding a set of events and motivating the actions of people in those events. </a:t>
            </a:r>
          </a:p>
          <a:p>
            <a:r>
              <a:rPr lang="en-IN" dirty="0"/>
              <a:t>      Herodotus was remarkable, too, for the scope of his interests; he recorded myths, described customs,</a:t>
            </a:r>
          </a:p>
        </p:txBody>
      </p:sp>
    </p:spTree>
    <p:extLst>
      <p:ext uri="{BB962C8B-B14F-4D97-AF65-F5344CB8AC3E}">
        <p14:creationId xmlns:p14="http://schemas.microsoft.com/office/powerpoint/2010/main" xmlns="" val="4004231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38F577-36B4-4BF1-98DA-37A6BFE7B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 dirty="0"/>
              <a:t>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68053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14814E-51EE-424C-BE6D-1D867826A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second great Greek historian, </a:t>
            </a:r>
            <a:r>
              <a:rPr lang="en-IN" b="1" u="sng" dirty="0">
                <a:hlinkClick r:id="rId2"/>
              </a:rPr>
              <a:t>Thucydides </a:t>
            </a:r>
            <a:r>
              <a:rPr lang="en-IN" dirty="0"/>
              <a:t>, was of a different stamp. </a:t>
            </a:r>
          </a:p>
          <a:p>
            <a:r>
              <a:rPr lang="en-IN" dirty="0"/>
              <a:t>In writing the history of the Peloponnesian War he limited himself to matters of state and war.</a:t>
            </a:r>
          </a:p>
          <a:p>
            <a:r>
              <a:rPr lang="en-IN" dirty="0"/>
              <a:t> He tried to establish chronology and facts with some exactitude, avoiding the digressions of Herodotus; though his attempt at writing a factual and impartial history was not entirely successful.</a:t>
            </a:r>
          </a:p>
        </p:txBody>
      </p:sp>
    </p:spTree>
    <p:extLst>
      <p:ext uri="{BB962C8B-B14F-4D97-AF65-F5344CB8AC3E}">
        <p14:creationId xmlns:p14="http://schemas.microsoft.com/office/powerpoint/2010/main" xmlns="" val="571263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7AD6F0-7683-4D80-93F4-AA6F11C8C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third of the great Greek historians, </a:t>
            </a:r>
            <a:r>
              <a:rPr lang="en-IN" sz="2800" b="1" u="sng" dirty="0">
                <a:hlinkClick r:id="rId2"/>
              </a:rPr>
              <a:t>Xenophon </a:t>
            </a:r>
            <a:r>
              <a:rPr lang="en-IN" dirty="0"/>
              <a:t>, was more devoted to the purely storytelling aspects of history.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88596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D12A1-DDBB-4D6D-A89E-F6567C29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 </a:t>
            </a:r>
            <a:r>
              <a:rPr lang="en-IN" u="sng" dirty="0"/>
              <a:t>ROMAN HISTORIANS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6649D3-2D96-4BE9-8903-AC562BC4C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    The influence of Thucydides was early in the ascendant, and the two important Greek historians of the Roman period, </a:t>
            </a:r>
            <a:r>
              <a:rPr lang="en-IN" u="sng" dirty="0">
                <a:hlinkClick r:id="rId2"/>
              </a:rPr>
              <a:t>Polybius </a:t>
            </a:r>
            <a:r>
              <a:rPr lang="en-IN" dirty="0"/>
              <a:t>and </a:t>
            </a:r>
            <a:r>
              <a:rPr lang="en-IN" u="sng" dirty="0" err="1">
                <a:hlinkClick r:id="rId3"/>
              </a:rPr>
              <a:t>Dio</a:t>
            </a:r>
            <a:r>
              <a:rPr lang="en-IN" u="sng" dirty="0">
                <a:hlinkClick r:id="rId3"/>
              </a:rPr>
              <a:t> Cassius </a:t>
            </a:r>
            <a:r>
              <a:rPr lang="en-IN" dirty="0"/>
              <a:t>, more or less </a:t>
            </a:r>
            <a:r>
              <a:rPr lang="en-IN" dirty="0" err="1"/>
              <a:t>modeled</a:t>
            </a:r>
            <a:r>
              <a:rPr lang="en-IN" dirty="0"/>
              <a:t> themselves on that master. </a:t>
            </a:r>
          </a:p>
          <a:p>
            <a:r>
              <a:rPr lang="en-IN" dirty="0"/>
              <a:t>     The Roman historian </a:t>
            </a:r>
            <a:r>
              <a:rPr lang="en-IN" u="sng" dirty="0">
                <a:hlinkClick r:id="rId4"/>
              </a:rPr>
              <a:t>Livy </a:t>
            </a:r>
            <a:r>
              <a:rPr lang="en-IN" dirty="0"/>
              <a:t>was more of a teller of tales, and he invoked the intervention of the gods to explain cause and effect.</a:t>
            </a:r>
          </a:p>
        </p:txBody>
      </p:sp>
    </p:spTree>
    <p:extLst>
      <p:ext uri="{BB962C8B-B14F-4D97-AF65-F5344CB8AC3E}">
        <p14:creationId xmlns:p14="http://schemas.microsoft.com/office/powerpoint/2010/main" xmlns="" val="113405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FFC7A-7BC9-43D3-9A5F-BEBDF7D20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               </a:t>
            </a:r>
            <a:r>
              <a:rPr lang="en-IN" b="1" u="sng" dirty="0"/>
              <a:t>Medieval Historiography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37D86B-0C09-4384-999A-4212C2F6C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    Writing history was popular among Christian monks and clergy in the </a:t>
            </a:r>
            <a:r>
              <a:rPr lang="en-IN" u="sng" dirty="0">
                <a:hlinkClick r:id="rId2" tooltip="Middle Ages"/>
              </a:rPr>
              <a:t>Middle Ages</a:t>
            </a:r>
            <a:r>
              <a:rPr lang="en-IN" dirty="0"/>
              <a:t>. They wrote about the history of Jesus Christ, that of the Church and that of their patrons, the dynastic history of the local rulers.</a:t>
            </a:r>
          </a:p>
          <a:p>
            <a:r>
              <a:rPr lang="en-IN" dirty="0"/>
              <a:t>     In the </a:t>
            </a:r>
            <a:r>
              <a:rPr lang="en-IN" u="sng" dirty="0">
                <a:hlinkClick r:id="rId3" tooltip="Early medieval"/>
              </a:rPr>
              <a:t>Early Middle Ages</a:t>
            </a:r>
            <a:r>
              <a:rPr lang="en-IN" dirty="0"/>
              <a:t> historical writing often took the form of </a:t>
            </a:r>
            <a:r>
              <a:rPr lang="en-IN" u="sng" dirty="0">
                <a:hlinkClick r:id="rId4" tooltip="Annals"/>
              </a:rPr>
              <a:t>annals</a:t>
            </a:r>
            <a:r>
              <a:rPr lang="en-IN" dirty="0"/>
              <a:t> or </a:t>
            </a:r>
            <a:r>
              <a:rPr lang="en-IN" u="sng" dirty="0">
                <a:hlinkClick r:id="rId5" tooltip="Chronicle"/>
              </a:rPr>
              <a:t>chronicles</a:t>
            </a:r>
            <a:r>
              <a:rPr lang="en-IN" dirty="0"/>
              <a:t> recording events year by year, but this style tended to hamper the analysis of events and causes.</a:t>
            </a:r>
            <a:r>
              <a:rPr lang="en-IN" u="sng" baseline="30000" dirty="0">
                <a:hlinkClick r:id="rId6"/>
              </a:rPr>
              <a:t>[16]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812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97F1FE-3B70-41B9-8B4A-6C1703DC8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</a:t>
            </a:r>
            <a:r>
              <a:rPr lang="en-IN" u="sng" dirty="0"/>
              <a:t>MEDIEVAL HISTORIOGRAPHY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242928-FD91-49FE-A6F2-7EAC2CAA6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    The concern with separating fact from fiction and legend often disappeared in medieval historiography. Medieval works tended to divide into </a:t>
            </a:r>
            <a:r>
              <a:rPr lang="en-IN" b="1" u="sng" dirty="0">
                <a:solidFill>
                  <a:schemeClr val="accent2">
                    <a:lumMod val="75000"/>
                  </a:schemeClr>
                </a:solidFill>
              </a:rPr>
              <a:t>two types </a:t>
            </a:r>
            <a:r>
              <a:rPr lang="en-IN" dirty="0"/>
              <a:t>of histories. </a:t>
            </a:r>
          </a:p>
          <a:p>
            <a:r>
              <a:rPr lang="en-IN" dirty="0"/>
              <a:t>     One was the universal history, which found some inspiration in St. Augustine's </a:t>
            </a:r>
            <a:r>
              <a:rPr lang="en-IN" i="1" dirty="0"/>
              <a:t>City of God; 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15523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71B385-E4DA-4D08-AE87-C42C5AE7B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23457"/>
            <a:ext cx="9905999" cy="4767744"/>
          </a:xfrm>
        </p:spPr>
        <p:txBody>
          <a:bodyPr>
            <a:normAutofit/>
          </a:bodyPr>
          <a:lstStyle/>
          <a:p>
            <a:r>
              <a:rPr lang="en-IN" dirty="0"/>
              <a:t>       The other was the chronicle, ranging from the crude and simple annals of local monasteries to more orderly and organized accounts such as those of </a:t>
            </a:r>
            <a:r>
              <a:rPr lang="en-IN" u="sng" dirty="0">
                <a:hlinkClick r:id="rId2"/>
              </a:rPr>
              <a:t>Saxo Grammaticus </a:t>
            </a:r>
            <a:r>
              <a:rPr lang="en-IN" dirty="0"/>
              <a:t>, </a:t>
            </a:r>
            <a:r>
              <a:rPr lang="en-IN" u="sng" dirty="0">
                <a:hlinkClick r:id="rId3"/>
              </a:rPr>
              <a:t>Otto of </a:t>
            </a:r>
            <a:r>
              <a:rPr lang="en-IN" u="sng" dirty="0" err="1">
                <a:hlinkClick r:id="rId3"/>
              </a:rPr>
              <a:t>Freising</a:t>
            </a:r>
            <a:r>
              <a:rPr lang="en-IN" u="sng" dirty="0">
                <a:hlinkClick r:id="rId3"/>
              </a:rPr>
              <a:t> </a:t>
            </a:r>
            <a:r>
              <a:rPr lang="en-IN" dirty="0"/>
              <a:t>, </a:t>
            </a:r>
            <a:r>
              <a:rPr lang="en-IN" u="sng" dirty="0">
                <a:hlinkClick r:id="rId4"/>
              </a:rPr>
              <a:t>Roger of Wendover </a:t>
            </a:r>
            <a:r>
              <a:rPr lang="en-IN" dirty="0"/>
              <a:t>, and </a:t>
            </a:r>
            <a:r>
              <a:rPr lang="en-IN" u="sng" dirty="0">
                <a:solidFill>
                  <a:srgbClr val="00B0F0"/>
                </a:solidFill>
              </a:rPr>
              <a:t>Matthew of Paris.</a:t>
            </a:r>
          </a:p>
          <a:p>
            <a:r>
              <a:rPr lang="en-IN" dirty="0"/>
              <a:t>       Among the better medieval histories was Bede's </a:t>
            </a:r>
            <a:r>
              <a:rPr lang="en-IN" i="1" dirty="0"/>
              <a:t>Ecclesiastical History, </a:t>
            </a:r>
            <a:r>
              <a:rPr lang="en-IN" dirty="0"/>
              <a:t>an early model in a branch of historiography that has been of great importance. The biographical or semibiographical accounts of knightly deeds in the Crusades gave rise to the critical history of </a:t>
            </a:r>
            <a:r>
              <a:rPr lang="en-IN" u="sng" dirty="0">
                <a:hlinkClick r:id="rId5"/>
              </a:rPr>
              <a:t>William of Tyre </a:t>
            </a:r>
            <a:r>
              <a:rPr lang="en-IN" dirty="0"/>
              <a:t>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93936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8991F0-D782-49B4-90EB-AE0ECD277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.      The greatest </a:t>
            </a:r>
            <a:r>
              <a:rPr lang="en-IN" u="sng" dirty="0"/>
              <a:t>medieval Arabic historian </a:t>
            </a:r>
            <a:r>
              <a:rPr lang="en-IN" dirty="0"/>
              <a:t>was </a:t>
            </a:r>
            <a:r>
              <a:rPr lang="en-IN" u="sng" dirty="0">
                <a:solidFill>
                  <a:srgbClr val="00B050"/>
                </a:solidFill>
              </a:rPr>
              <a:t>Ibn Khaldun</a:t>
            </a:r>
            <a:r>
              <a:rPr lang="en-IN" dirty="0"/>
              <a:t>, who created an early version of sociological history to account for the rise and decline of cities and civilizations. </a:t>
            </a:r>
          </a:p>
          <a:p>
            <a:r>
              <a:rPr lang="en-IN" dirty="0"/>
              <a:t>       In 12th-century Europe secular history writing emerged, shown in the work of </a:t>
            </a:r>
            <a:r>
              <a:rPr lang="en-IN" u="sng" dirty="0">
                <a:hlinkClick r:id="rId2"/>
              </a:rPr>
              <a:t>Joinville </a:t>
            </a:r>
            <a:r>
              <a:rPr lang="en-IN" dirty="0"/>
              <a:t>, Jean </a:t>
            </a:r>
            <a:r>
              <a:rPr lang="en-IN" u="sng" dirty="0">
                <a:hlinkClick r:id="rId3"/>
              </a:rPr>
              <a:t>Froissart </a:t>
            </a:r>
            <a:r>
              <a:rPr lang="en-IN" dirty="0"/>
              <a:t>, and </a:t>
            </a:r>
            <a:r>
              <a:rPr lang="en-IN" u="sng" dirty="0">
                <a:hlinkClick r:id="rId4"/>
              </a:rPr>
              <a:t>Comines </a:t>
            </a:r>
            <a:r>
              <a:rPr lang="en-IN" dirty="0"/>
              <a:t>in successive centuries.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5084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142</TotalTime>
  <Words>311</Words>
  <Application>Microsoft Office PowerPoint</Application>
  <PresentationFormat>Custom</PresentationFormat>
  <Paragraphs>51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Circuit</vt:lpstr>
      <vt:lpstr>Western Historiography </vt:lpstr>
      <vt:lpstr>     Greek and Roman Historiography </vt:lpstr>
      <vt:lpstr>Slide 3</vt:lpstr>
      <vt:lpstr>Slide 4</vt:lpstr>
      <vt:lpstr>                 ROMAN HISTORIANS</vt:lpstr>
      <vt:lpstr>               Medieval Historiography </vt:lpstr>
      <vt:lpstr>      MEDIEVAL HISTORIOGRAPHY FEATURES</vt:lpstr>
      <vt:lpstr>Slide 8</vt:lpstr>
      <vt:lpstr>Slide 9</vt:lpstr>
      <vt:lpstr>         Renaissance Historiography </vt:lpstr>
      <vt:lpstr>History in the Eighteenth and Nineteenth Centuries </vt:lpstr>
      <vt:lpstr>Slide 12</vt:lpstr>
      <vt:lpstr>      19th century historiography</vt:lpstr>
      <vt:lpstr>Slide 14</vt:lpstr>
      <vt:lpstr>Slide 15</vt:lpstr>
      <vt:lpstr>         History in the Twentieth Century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(Study): Western Historiography</dc:title>
  <dc:creator>SUMAN PATRA</dc:creator>
  <cp:lastModifiedBy>admin</cp:lastModifiedBy>
  <cp:revision>16</cp:revision>
  <dcterms:created xsi:type="dcterms:W3CDTF">2019-10-25T12:41:34Z</dcterms:created>
  <dcterms:modified xsi:type="dcterms:W3CDTF">2022-12-17T06:59:37Z</dcterms:modified>
</cp:coreProperties>
</file>